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3" r:id="rId11"/>
    <p:sldId id="267" r:id="rId12"/>
    <p:sldId id="268" r:id="rId13"/>
    <p:sldId id="269" r:id="rId14"/>
  </p:sldIdLst>
  <p:sldSz cx="12192000" cy="6858000"/>
  <p:notesSz cx="6858000" cy="9144000"/>
  <p:custShowLst>
    <p:custShow name="Custom Show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B321"/>
    <a:srgbClr val="FFFF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26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7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7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1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9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5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9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0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1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8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4046F-957F-4EE3-9695-4115F29DCEF0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4CBFE-AB57-4613-BCA4-7F7E2182D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12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Credit%20Card%20Fraud%20Detection%20Project%20(1).Html" TargetMode="External"/><Relationship Id="rId5" Type="http://schemas.openxmlformats.org/officeDocument/2006/relationships/hyperlink" Target="https://docs.google.com/presentation/d/1zL-NODFY2_t1n3eGI_tBv3UoOP2Nua91/edit?usp=sharing&amp;ouid=115719917530405020729&amp;rtpof=true&amp;sd=true" TargetMode="Externa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82127"/>
          </a:xfrm>
          <a:solidFill>
            <a:srgbClr val="C00000"/>
          </a:solidFill>
          <a:ln w="28575">
            <a:solidFill>
              <a:srgbClr val="0000FF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>
            <a:norm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Credit card Fraud detection 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82128"/>
            <a:ext cx="12192000" cy="806824"/>
          </a:xfrm>
          <a:solidFill>
            <a:srgbClr val="FFFF00"/>
          </a:solidFill>
          <a:ln w="38100">
            <a:solidFill>
              <a:srgbClr val="0000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 lnSpcReduction="20000"/>
          </a:bodyPr>
          <a:lstStyle/>
          <a:p>
            <a:r>
              <a:rPr lang="en-US" sz="3200" b="1" dirty="0" smtClean="0">
                <a:latin typeface="Algerian" panose="04020705040A02060702" pitchFamily="82" charset="0"/>
              </a:rPr>
              <a:t>BIG DATA ANALYTICS PROJECT                                                                (IN COLLABORATION WITH NEURONS SOLUTIONS)</a:t>
            </a:r>
            <a:endParaRPr lang="en-US" sz="3200" b="1" dirty="0">
              <a:latin typeface="Algerian" panose="04020705040A02060702" pitchFamily="82" charset="0"/>
            </a:endParaRPr>
          </a:p>
        </p:txBody>
      </p:sp>
      <p:pic>
        <p:nvPicPr>
          <p:cNvPr id="24" name="Audio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148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450">
        <p15:prstTrans prst="airplane"/>
      </p:transition>
    </mc:Choice>
    <mc:Fallback>
      <p:transition spd="slow" advTm="64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42000" t="-7000" r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2122170" cy="4351338"/>
          </a:xfrm>
          <a:blipFill>
            <a:blip r:embed="rId5"/>
            <a:tile tx="0" ty="0" sx="100000" sy="100000" flip="none" algn="tl"/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897880" cy="685799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8" name="Cloud Callout 7"/>
          <p:cNvSpPr/>
          <p:nvPr/>
        </p:nvSpPr>
        <p:spPr>
          <a:xfrm>
            <a:off x="7726680" y="0"/>
            <a:ext cx="4465320" cy="1931669"/>
          </a:xfrm>
          <a:prstGeom prst="cloudCallout">
            <a:avLst/>
          </a:prstGeom>
          <a:solidFill>
            <a:schemeClr val="accent1">
              <a:lumMod val="75000"/>
            </a:schemeClr>
          </a:solidFill>
          <a:ln w="38100">
            <a:solidFill>
              <a:srgbClr val="1D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C00000"/>
                </a:solidFill>
                <a:latin typeface="Algerian" panose="04020705040A02060702" pitchFamily="82" charset="0"/>
              </a:rPr>
              <a:t>prEcision</a:t>
            </a:r>
            <a:r>
              <a:rPr lang="en-US" sz="2000" dirty="0" smtClean="0">
                <a:solidFill>
                  <a:srgbClr val="C00000"/>
                </a:solidFill>
                <a:latin typeface="Algerian" panose="04020705040A02060702" pitchFamily="82" charset="0"/>
              </a:rPr>
              <a:t> of Machine learning</a:t>
            </a:r>
            <a:endParaRPr lang="en-US" sz="2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0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407">
        <p14:vortex dir="r"/>
      </p:transition>
    </mc:Choice>
    <mc:Fallback>
      <p:transition spd="slow" advTm="104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2000" cy="6858000"/>
          </a:xfrm>
          <a:noFill/>
          <a:ln w="57150">
            <a:solidFill>
              <a:srgbClr val="1DB32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lgerian" panose="04020705040A02060702" pitchFamily="82" charset="0"/>
              </a:rPr>
              <a:t>Flask connectivity of website with ml model</a:t>
            </a:r>
          </a:p>
          <a:p>
            <a:pPr algn="ctr"/>
            <a:endParaRPr lang="en-US" sz="3200" b="1" dirty="0" smtClean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457200"/>
            <a:ext cx="7023735" cy="6309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4" y="457200"/>
            <a:ext cx="5076825" cy="630936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6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9700">
        <p14:prism isContent="1" isInverted="1"/>
      </p:transition>
    </mc:Choice>
    <mc:Fallback>
      <p:transition spd="slow" advTm="9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1" y="0"/>
            <a:ext cx="4892041" cy="68580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0000FF"/>
                </a:solidFill>
                <a:latin typeface="Algerian" panose="04020705040A02060702" pitchFamily="82" charset="0"/>
              </a:rPr>
              <a:t>Web interface</a:t>
            </a:r>
            <a:endParaRPr lang="en-US" sz="3600" b="1" dirty="0">
              <a:solidFill>
                <a:srgbClr val="0000FF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0" y="11430"/>
            <a:ext cx="4892040" cy="1303020"/>
          </a:xfrm>
          <a:prstGeom prst="downArrowCallout">
            <a:avLst/>
          </a:prstGeom>
          <a:solidFill>
            <a:srgbClr val="1DB321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Algerian" panose="04020705040A02060702" pitchFamily="82" charset="0"/>
              </a:rPr>
              <a:t>Web interface</a:t>
            </a:r>
            <a:endParaRPr lang="en-US" sz="2400" b="1" dirty="0">
              <a:solidFill>
                <a:srgbClr val="0000FF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Down Arrow Callout 10"/>
          <p:cNvSpPr/>
          <p:nvPr/>
        </p:nvSpPr>
        <p:spPr>
          <a:xfrm>
            <a:off x="4892040" y="11430"/>
            <a:ext cx="7299960" cy="1303020"/>
          </a:xfrm>
          <a:prstGeom prst="downArrowCallout">
            <a:avLst/>
          </a:prstGeom>
          <a:solidFill>
            <a:srgbClr val="1DB321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Algerian" panose="04020705040A02060702" pitchFamily="82" charset="0"/>
              </a:rPr>
              <a:t>Execution of web application</a:t>
            </a:r>
            <a:endParaRPr lang="en-US" sz="2400" b="1" dirty="0">
              <a:solidFill>
                <a:srgbClr val="0000FF"/>
              </a:solidFill>
              <a:latin typeface="Algerian" panose="04020705040A02060702" pitchFamily="8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5880"/>
            <a:ext cx="4892039" cy="5532120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pic>
        <p:nvPicPr>
          <p:cNvPr id="17" name="Picture Placeholder 16"/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l="6117" r="6117"/>
          <a:stretch>
            <a:fillRect/>
          </a:stretch>
        </p:blipFill>
        <p:spPr>
          <a:xfrm>
            <a:off x="4892038" y="1314450"/>
            <a:ext cx="7299962" cy="2748915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039" y="4063365"/>
            <a:ext cx="7299961" cy="2794635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6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13">
        <p14:ferris dir="l"/>
      </p:transition>
    </mc:Choice>
    <mc:Fallback>
      <p:transition spd="slow" advTm="12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56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40129"/>
          </a:xfrm>
          <a:solidFill>
            <a:schemeClr val="accent5">
              <a:lumMod val="75000"/>
            </a:schemeClr>
          </a:solidFill>
          <a:ln w="381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Web links for video and website</a:t>
            </a:r>
            <a:endParaRPr lang="en-US" sz="4000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0" y="1040130"/>
            <a:ext cx="3326130" cy="5817870"/>
          </a:xfrm>
          <a:pattFill prst="lgConfetti">
            <a:fgClr>
              <a:srgbClr val="FFFF00"/>
            </a:fgClr>
            <a:bgClr>
              <a:srgbClr val="00B050"/>
            </a:bgClr>
          </a:pattFill>
          <a:ln w="381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 smtClean="0">
              <a:solidFill>
                <a:srgbClr val="C00000"/>
              </a:solidFill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Link of short  tutorial</a:t>
            </a: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C00000"/>
              </a:solidFill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C00000"/>
                </a:solidFill>
                <a:hlinkClick r:id="rId5"/>
              </a:rPr>
              <a:t>https://docs.google.com/presentation/d/1zL-NODFY2_t1n3eGI_tBv3UoOP2Nua91/edit?usp=sharing&amp;ouid=115719917530405020729&amp;rtpof=true&amp;sd=true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326130" y="1040130"/>
            <a:ext cx="3509010" cy="5817870"/>
          </a:xfrm>
          <a:pattFill prst="wdUpDiag">
            <a:fgClr>
              <a:srgbClr val="FFFF00"/>
            </a:fgClr>
            <a:bgClr>
              <a:srgbClr val="1DB321"/>
            </a:bgClr>
          </a:pattFill>
          <a:ln w="381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 smtClean="0">
              <a:solidFill>
                <a:srgbClr val="C00000"/>
              </a:solidFill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r>
              <a:rPr lang="en-US" sz="32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Link of website</a:t>
            </a:r>
          </a:p>
          <a:p>
            <a:pPr marL="0" indent="0" algn="ctr">
              <a:buNone/>
            </a:pPr>
            <a:endParaRPr lang="en-US" sz="3200" b="1" dirty="0">
              <a:solidFill>
                <a:srgbClr val="C00000"/>
              </a:solidFill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endParaRPr lang="en-US" sz="3200" b="1" dirty="0" smtClean="0">
              <a:solidFill>
                <a:srgbClr val="C00000"/>
              </a:solidFill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endParaRPr lang="en-US" sz="2000" b="1" dirty="0" smtClean="0">
              <a:solidFill>
                <a:srgbClr val="C00000"/>
              </a:solidFill>
              <a:hlinkClick r:id="rId6" action="ppaction://hlinkfile"/>
            </a:endParaRPr>
          </a:p>
          <a:p>
            <a:pPr marL="0" indent="0" algn="ctr">
              <a:buNone/>
            </a:pPr>
            <a:r>
              <a:rPr lang="en-US" sz="2000" b="1" dirty="0" smtClean="0">
                <a:solidFill>
                  <a:srgbClr val="0070C0"/>
                </a:solidFill>
                <a:hlinkClick r:id="rId6" action="ppaction://hlinkfile"/>
              </a:rPr>
              <a:t>Credit Card Fraud Detection Project (1).Html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8" name="Wave 7"/>
          <p:cNvSpPr/>
          <p:nvPr/>
        </p:nvSpPr>
        <p:spPr>
          <a:xfrm>
            <a:off x="6835140" y="4583430"/>
            <a:ext cx="5356860" cy="2274571"/>
          </a:xfrm>
          <a:prstGeom prst="wave">
            <a:avLst>
              <a:gd name="adj1" fmla="val 12500"/>
              <a:gd name="adj2" fmla="val 196"/>
            </a:avLst>
          </a:prstGeom>
          <a:solidFill>
            <a:srgbClr val="1DB321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Thank you all for your interest and being attentive</a:t>
            </a:r>
            <a:endParaRPr lang="en-US" sz="2400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1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8670">
        <p14:switch dir="r"/>
      </p:transition>
    </mc:Choice>
    <mc:Fallback>
      <p:transition spd="slow" advTm="8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ertical Scroll 4"/>
          <p:cNvSpPr/>
          <p:nvPr/>
        </p:nvSpPr>
        <p:spPr>
          <a:xfrm>
            <a:off x="0" y="0"/>
            <a:ext cx="8309610" cy="6858000"/>
          </a:xfrm>
          <a:prstGeom prst="verticalScroll">
            <a:avLst/>
          </a:prstGeom>
          <a:solidFill>
            <a:srgbClr val="FFFF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  <a:latin typeface="Algerian" panose="04020705040A02060702" pitchFamily="82" charset="0"/>
              </a:rPr>
              <a:t>contributors (group members)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en-US" sz="2800" b="1" dirty="0">
              <a:solidFill>
                <a:srgbClr val="0000FF"/>
              </a:solidFill>
              <a:latin typeface="Algerian" panose="04020705040A02060702" pitchFamily="82" charset="0"/>
            </a:endParaRPr>
          </a:p>
          <a:p>
            <a:pPr algn="ctr"/>
            <a:endParaRPr lang="en-US" sz="2800" b="1" dirty="0" smtClean="0">
              <a:solidFill>
                <a:srgbClr val="0000FF"/>
              </a:solidFill>
              <a:latin typeface="Algerian" panose="04020705040A02060702" pitchFamily="82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en-US" sz="2800" b="1" dirty="0">
              <a:solidFill>
                <a:srgbClr val="0000FF"/>
              </a:solidFill>
              <a:latin typeface="Algerian" panose="04020705040A02060702" pitchFamily="82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1DB321"/>
                </a:solidFill>
                <a:latin typeface="Algerian" panose="04020705040A02060702" pitchFamily="82" charset="0"/>
              </a:rPr>
              <a:t>Ayesha </a:t>
            </a:r>
            <a:r>
              <a:rPr lang="en-US" sz="2800" b="1" dirty="0" err="1" smtClean="0">
                <a:solidFill>
                  <a:srgbClr val="1DB321"/>
                </a:solidFill>
                <a:latin typeface="Algerian" panose="04020705040A02060702" pitchFamily="82" charset="0"/>
              </a:rPr>
              <a:t>abbasi</a:t>
            </a:r>
            <a:endParaRPr lang="en-US" sz="2800" b="1" dirty="0" smtClean="0">
              <a:solidFill>
                <a:srgbClr val="1DB321"/>
              </a:solidFill>
              <a:latin typeface="Algerian" panose="04020705040A02060702" pitchFamily="82" charset="0"/>
            </a:endParaRPr>
          </a:p>
          <a:p>
            <a:pPr algn="ctr"/>
            <a:endParaRPr lang="en-US" sz="2800" b="1" dirty="0" smtClean="0">
              <a:solidFill>
                <a:srgbClr val="1DB321"/>
              </a:solidFill>
              <a:latin typeface="Algerian" panose="04020705040A02060702" pitchFamily="82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800" b="1" dirty="0" err="1" smtClean="0">
                <a:solidFill>
                  <a:srgbClr val="1DB321"/>
                </a:solidFill>
                <a:latin typeface="Algerian" panose="04020705040A02060702" pitchFamily="82" charset="0"/>
              </a:rPr>
              <a:t>Sabahat</a:t>
            </a:r>
            <a:r>
              <a:rPr lang="en-US" sz="2800" b="1" dirty="0" smtClean="0">
                <a:solidFill>
                  <a:srgbClr val="1DB321"/>
                </a:solidFill>
                <a:latin typeface="Algerian" panose="04020705040A02060702" pitchFamily="82" charset="0"/>
              </a:rPr>
              <a:t> </a:t>
            </a:r>
            <a:r>
              <a:rPr lang="en-US" sz="2800" b="1" dirty="0" err="1" smtClean="0">
                <a:solidFill>
                  <a:srgbClr val="1DB321"/>
                </a:solidFill>
                <a:latin typeface="Algerian" panose="04020705040A02060702" pitchFamily="82" charset="0"/>
              </a:rPr>
              <a:t>tasleem</a:t>
            </a:r>
            <a:endParaRPr lang="en-US" sz="2800" b="1" dirty="0" smtClean="0">
              <a:solidFill>
                <a:srgbClr val="1DB321"/>
              </a:solidFill>
              <a:latin typeface="Algerian" panose="04020705040A02060702" pitchFamily="82" charset="0"/>
            </a:endParaRPr>
          </a:p>
          <a:p>
            <a:pPr algn="ctr"/>
            <a:endParaRPr lang="en-US" sz="2800" b="1" dirty="0" smtClean="0">
              <a:solidFill>
                <a:srgbClr val="1DB321"/>
              </a:solidFill>
              <a:latin typeface="Algerian" panose="04020705040A02060702" pitchFamily="82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800" b="1" dirty="0" err="1" smtClean="0">
                <a:solidFill>
                  <a:srgbClr val="1DB321"/>
                </a:solidFill>
                <a:latin typeface="Algerian" panose="04020705040A02060702" pitchFamily="82" charset="0"/>
              </a:rPr>
              <a:t>Sania</a:t>
            </a:r>
            <a:r>
              <a:rPr lang="en-US" sz="2800" b="1" dirty="0" smtClean="0">
                <a:solidFill>
                  <a:srgbClr val="1DB321"/>
                </a:solidFill>
                <a:latin typeface="Algerian" panose="04020705040A02060702" pitchFamily="82" charset="0"/>
              </a:rPr>
              <a:t> </a:t>
            </a:r>
            <a:r>
              <a:rPr lang="en-US" sz="2800" b="1" dirty="0" err="1" smtClean="0">
                <a:solidFill>
                  <a:srgbClr val="1DB321"/>
                </a:solidFill>
                <a:latin typeface="Algerian" panose="04020705040A02060702" pitchFamily="82" charset="0"/>
              </a:rPr>
              <a:t>majid</a:t>
            </a:r>
            <a:endParaRPr lang="en-US" sz="2800" b="1" dirty="0" smtClean="0">
              <a:solidFill>
                <a:srgbClr val="1DB321"/>
              </a:solidFill>
              <a:latin typeface="Algerian" panose="04020705040A02060702" pitchFamily="82" charset="0"/>
            </a:endParaRPr>
          </a:p>
          <a:p>
            <a:pPr algn="ctr"/>
            <a:endParaRPr lang="en-US" sz="2800" b="1" dirty="0" smtClean="0">
              <a:solidFill>
                <a:srgbClr val="1DB321"/>
              </a:solidFill>
              <a:latin typeface="Algerian" panose="04020705040A02060702" pitchFamily="82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800" b="1" dirty="0" err="1" smtClean="0">
                <a:solidFill>
                  <a:srgbClr val="1DB321"/>
                </a:solidFill>
                <a:latin typeface="Algerian" panose="04020705040A02060702" pitchFamily="82" charset="0"/>
              </a:rPr>
              <a:t>Laiba</a:t>
            </a:r>
            <a:r>
              <a:rPr lang="en-US" sz="2800" b="1" dirty="0" smtClean="0">
                <a:solidFill>
                  <a:srgbClr val="1DB321"/>
                </a:solidFill>
                <a:latin typeface="Algerian" panose="04020705040A02060702" pitchFamily="82" charset="0"/>
              </a:rPr>
              <a:t> khan</a:t>
            </a:r>
            <a:endParaRPr lang="en-US" dirty="0">
              <a:solidFill>
                <a:srgbClr val="1DB321"/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23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8465">
        <p14:shred/>
      </p:transition>
    </mc:Choice>
    <mc:Fallback>
      <p:transition spd="slow" advTm="8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e 5"/>
          <p:cNvSpPr/>
          <p:nvPr/>
        </p:nvSpPr>
        <p:spPr>
          <a:xfrm>
            <a:off x="-1" y="0"/>
            <a:ext cx="7357241" cy="6858000"/>
          </a:xfrm>
          <a:prstGeom prst="pie">
            <a:avLst>
              <a:gd name="adj1" fmla="val 1851654"/>
              <a:gd name="adj2" fmla="val 21037496"/>
            </a:avLst>
          </a:prstGeom>
          <a:solidFill>
            <a:srgbClr val="FFFF00"/>
          </a:solidFill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6538" y="1662104"/>
            <a:ext cx="657789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 smtClean="0">
              <a:solidFill>
                <a:srgbClr val="00B050"/>
              </a:solidFill>
            </a:endParaRPr>
          </a:p>
          <a:p>
            <a:r>
              <a:rPr lang="en-US" sz="2400" b="1" dirty="0" smtClean="0">
                <a:solidFill>
                  <a:srgbClr val="00B050"/>
                </a:solidFill>
              </a:rPr>
              <a:t>Credit card fraud detection is the process of 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identifying purchase attempts that are fraudulent 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or rejecting rather than processing the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procedure. So there are 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variety of tool and 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techniques available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for detecting frauds with 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the help of different soft wares 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working specifically on Machine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   learning and Artificial intelligence. </a:t>
            </a: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1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6701">
        <p:checker/>
      </p:transition>
    </mc:Choice>
    <mc:Fallback>
      <p:transition spd="slow" advTm="26701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Scroll 3"/>
          <p:cNvSpPr/>
          <p:nvPr/>
        </p:nvSpPr>
        <p:spPr>
          <a:xfrm>
            <a:off x="0" y="0"/>
            <a:ext cx="7189076" cy="4025462"/>
          </a:xfrm>
          <a:prstGeom prst="verticalScroll">
            <a:avLst/>
          </a:prstGeom>
          <a:solidFill>
            <a:srgbClr val="FFFF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algorithms</a:t>
            </a:r>
            <a:endParaRPr lang="en-US" sz="4400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2207" y="8092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9297" y="1324303"/>
            <a:ext cx="59657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1DB321"/>
                </a:solidFill>
              </a:rPr>
              <a:t>KNN (K-Nearest Neighbors) Model for ML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1DB321"/>
                </a:solidFill>
              </a:rPr>
              <a:t>LR (Logistic Regression) Model for ML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1DB321"/>
                </a:solidFill>
              </a:rPr>
              <a:t>Visual Code Studio for coding (Python)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1DB321"/>
                </a:solidFill>
              </a:rPr>
              <a:t>Flask for Connectivity of website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1DB321"/>
                </a:solidFill>
              </a:rPr>
              <a:t>PHP for website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1DB321"/>
                </a:solidFill>
              </a:rPr>
              <a:t>KNN Model had 99% accuracy</a:t>
            </a:r>
          </a:p>
          <a:p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b="1" dirty="0" smtClean="0"/>
          </a:p>
          <a:p>
            <a:endParaRPr lang="en-US" sz="2400" b="1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786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8016">
        <p15:prstTrans prst="airplane"/>
      </p:transition>
    </mc:Choice>
    <mc:Fallback>
      <p:transition spd="slow" advTm="280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r="-17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/>
          <p:cNvSpPr/>
          <p:nvPr/>
        </p:nvSpPr>
        <p:spPr>
          <a:xfrm>
            <a:off x="0" y="-502920"/>
            <a:ext cx="12192000" cy="2754630"/>
          </a:xfrm>
          <a:prstGeom prst="flowChartMagneticDisk">
            <a:avLst/>
          </a:prstGeom>
          <a:solidFill>
            <a:schemeClr val="accent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Description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1DB321"/>
                </a:solidFill>
              </a:rPr>
              <a:t>The </a:t>
            </a:r>
            <a:r>
              <a:rPr lang="en-US" sz="2000" b="1" dirty="0">
                <a:solidFill>
                  <a:srgbClr val="1DB321"/>
                </a:solidFill>
              </a:rPr>
              <a:t>k-nearest neighbors (KNN) algorithm is a simple, supervised machine learning algorithm that can be used to solve both classification and </a:t>
            </a:r>
            <a:r>
              <a:rPr lang="en-US" sz="2000" b="1" dirty="0" smtClean="0">
                <a:solidFill>
                  <a:srgbClr val="1DB321"/>
                </a:solidFill>
              </a:rPr>
              <a:t>regression.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1DB321"/>
                </a:solidFill>
              </a:rPr>
              <a:t>LR Model is used </a:t>
            </a:r>
            <a:r>
              <a:rPr lang="en-US" sz="2000" b="1" dirty="0">
                <a:solidFill>
                  <a:srgbClr val="1DB321"/>
                </a:solidFill>
              </a:rPr>
              <a:t>for predicting the categorical dependent variable using a given set of independent variables.</a:t>
            </a:r>
            <a:endParaRPr lang="en-US" sz="2000" b="1" dirty="0" smtClean="0">
              <a:solidFill>
                <a:srgbClr val="1DB32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rgbClr val="1DB32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2194560"/>
            <a:ext cx="3406140" cy="4663440"/>
          </a:xfrm>
          <a:prstGeom prst="roundRect">
            <a:avLst/>
          </a:prstGeom>
          <a:solidFill>
            <a:srgbClr val="FFFF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1DB321"/>
                </a:solidFill>
              </a:rPr>
              <a:t>Visual Studio Code is a code editor redefined and optimized for building and debugging modern web and cloud applications</a:t>
            </a:r>
            <a:r>
              <a:rPr lang="en-US" sz="2000" b="1" dirty="0" smtClean="0">
                <a:solidFill>
                  <a:srgbClr val="1DB32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1DB321"/>
                </a:solidFill>
              </a:rPr>
              <a:t>PHP (recursive acronym for PHP: Hypertext Preprocessor ) is a widely-used open source general-purpose scripting language that is especially suited for web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983730" y="1965960"/>
            <a:ext cx="5292090" cy="1943100"/>
          </a:xfrm>
          <a:prstGeom prst="rightArrow">
            <a:avLst/>
          </a:prstGeom>
          <a:solidFill>
            <a:srgbClr val="FFFF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1DB321"/>
                </a:solidFill>
              </a:rPr>
              <a:t>Flask is a </a:t>
            </a:r>
            <a:r>
              <a:rPr lang="en-US" sz="2000" b="1" dirty="0" smtClean="0">
                <a:solidFill>
                  <a:srgbClr val="1DB321"/>
                </a:solidFill>
              </a:rPr>
              <a:t>web application </a:t>
            </a:r>
            <a:r>
              <a:rPr lang="en-US" sz="2000" b="1" dirty="0">
                <a:solidFill>
                  <a:srgbClr val="1DB321"/>
                </a:solidFill>
              </a:rPr>
              <a:t>framework written in </a:t>
            </a:r>
            <a:r>
              <a:rPr lang="en-US" sz="2000" b="1" dirty="0" smtClean="0">
                <a:solidFill>
                  <a:srgbClr val="1DB321"/>
                </a:solidFill>
              </a:rPr>
              <a:t>python. </a:t>
            </a:r>
            <a:r>
              <a:rPr lang="en-US" sz="2000" b="1" dirty="0">
                <a:solidFill>
                  <a:srgbClr val="1DB321"/>
                </a:solidFill>
              </a:rPr>
              <a:t>I</a:t>
            </a:r>
            <a:r>
              <a:rPr lang="en-US" sz="2000" b="1" dirty="0" smtClean="0">
                <a:solidFill>
                  <a:srgbClr val="1DB321"/>
                </a:solidFill>
              </a:rPr>
              <a:t>t </a:t>
            </a:r>
            <a:r>
              <a:rPr lang="en-US" sz="2000" b="1" dirty="0">
                <a:solidFill>
                  <a:srgbClr val="1DB321"/>
                </a:solidFill>
              </a:rPr>
              <a:t>helps end </a:t>
            </a:r>
            <a:r>
              <a:rPr lang="en-US" sz="2000" b="1" dirty="0" smtClean="0">
                <a:solidFill>
                  <a:srgbClr val="1DB321"/>
                </a:solidFill>
              </a:rPr>
              <a:t>users to </a:t>
            </a:r>
            <a:r>
              <a:rPr lang="en-US" sz="2000" b="1" dirty="0">
                <a:solidFill>
                  <a:srgbClr val="1DB321"/>
                </a:solidFill>
              </a:rPr>
              <a:t>interact with </a:t>
            </a:r>
            <a:r>
              <a:rPr lang="en-US" sz="2000" b="1" dirty="0" smtClean="0">
                <a:solidFill>
                  <a:srgbClr val="1DB321"/>
                </a:solidFill>
              </a:rPr>
              <a:t>the </a:t>
            </a:r>
            <a:r>
              <a:rPr lang="en-US" sz="2000" b="1" dirty="0">
                <a:solidFill>
                  <a:srgbClr val="1DB321"/>
                </a:solidFill>
              </a:rPr>
              <a:t>python </a:t>
            </a:r>
            <a:r>
              <a:rPr lang="en-US" sz="2000" b="1" dirty="0" smtClean="0">
                <a:solidFill>
                  <a:srgbClr val="1DB321"/>
                </a:solidFill>
              </a:rPr>
              <a:t>code.</a:t>
            </a:r>
            <a:endParaRPr lang="en-US" sz="2000" b="1" dirty="0">
              <a:solidFill>
                <a:srgbClr val="1DB321"/>
              </a:solidFill>
            </a:endParaRPr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27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2604">
        <p15:prstTrans prst="fracture"/>
      </p:transition>
    </mc:Choice>
    <mc:Fallback>
      <p:transition spd="slow" advTm="52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1830"/>
          </a:xfrm>
          <a:solidFill>
            <a:srgbClr val="1DB321"/>
          </a:solidFill>
          <a:ln w="38100"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Description of ALGORITHMS (CODINGS)</a:t>
            </a:r>
            <a:endParaRPr lang="en-US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4275" r="4275"/>
          <a:stretch>
            <a:fillRect/>
          </a:stretch>
        </p:blipFill>
        <p:spPr>
          <a:xfrm>
            <a:off x="6096000" y="881063"/>
            <a:ext cx="6096000" cy="597693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881830"/>
            <a:ext cx="6096000" cy="597617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0" y="881830"/>
            <a:ext cx="6096000" cy="5976170"/>
          </a:xfrm>
          <a:ln w="381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STEPS</a:t>
            </a:r>
            <a:r>
              <a:rPr lang="en-US" sz="2000" b="1" dirty="0" smtClean="0">
                <a:latin typeface="Algerian" panose="04020705040A02060702" pitchFamily="82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INVOLVED:</a:t>
            </a:r>
            <a:endParaRPr lang="en-US" sz="2000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>
              <a:solidFill>
                <a:srgbClr val="1DB32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1DB321"/>
              </a:solidFill>
            </a:endParaRPr>
          </a:p>
          <a:p>
            <a:endParaRPr lang="en-US" dirty="0"/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86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11121">
        <p15:prstTrans prst="origami"/>
      </p:transition>
    </mc:Choice>
    <mc:Fallback>
      <p:transition spd="slow" advTm="1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8625" r="8625"/>
          <a:stretch>
            <a:fillRect/>
          </a:stretch>
        </p:blipFill>
        <p:spPr>
          <a:xfrm>
            <a:off x="5843588" y="0"/>
            <a:ext cx="6348412" cy="685799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2" y="1"/>
            <a:ext cx="5843753" cy="6858000"/>
          </a:xfrm>
          <a:solidFill>
            <a:srgbClr val="1DB321"/>
          </a:solidFill>
          <a:ln w="381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STEPS INVOLVED:</a:t>
            </a:r>
          </a:p>
          <a:p>
            <a:endParaRPr lang="en-US" sz="2400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5310"/>
            <a:ext cx="5843751" cy="654269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12521">
        <p14:honeycomb/>
      </p:transition>
    </mc:Choice>
    <mc:Fallback>
      <p:transition spd="slow" advTm="12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43751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2" y="1"/>
            <a:ext cx="5843753" cy="6858000"/>
          </a:xfrm>
          <a:ln w="38100"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     </a:t>
            </a:r>
            <a:r>
              <a:rPr lang="en-US" sz="2000" b="1" dirty="0" smtClean="0">
                <a:solidFill>
                  <a:srgbClr val="0000FF"/>
                </a:solidFill>
                <a:latin typeface="Algerian" panose="04020705040A02060702" pitchFamily="82" charset="0"/>
              </a:rPr>
              <a:t>steps involved: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l="8700" r="8700"/>
          <a:stretch>
            <a:fillRect/>
          </a:stretch>
        </p:blipFill>
        <p:spPr>
          <a:xfrm>
            <a:off x="5843588" y="0"/>
            <a:ext cx="6348412" cy="6858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0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1881">
        <p14:shred/>
      </p:transition>
    </mc:Choice>
    <mc:Fallback>
      <p:transition spd="slow" advTm="11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43751" y="1"/>
            <a:ext cx="6348248" cy="6857999"/>
          </a:xfrm>
          <a:ln w="38100">
            <a:solidFill>
              <a:srgbClr val="C00000"/>
            </a:solidFill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50" y="0"/>
            <a:ext cx="6348249" cy="6858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2" y="1"/>
            <a:ext cx="5843753" cy="6858000"/>
          </a:xfrm>
          <a:solidFill>
            <a:srgbClr val="92D050"/>
          </a:solidFill>
          <a:ln w="381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 err="1" smtClean="0">
                <a:solidFill>
                  <a:srgbClr val="0000FF"/>
                </a:solidFill>
                <a:latin typeface="Algerian" panose="04020705040A02060702" pitchFamily="82" charset="0"/>
              </a:rPr>
              <a:t>Knn</a:t>
            </a:r>
            <a:r>
              <a:rPr lang="en-US" sz="2000" b="1" dirty="0" smtClean="0">
                <a:solidFill>
                  <a:srgbClr val="0000FF"/>
                </a:solidFill>
                <a:latin typeface="Algerian" panose="04020705040A02060702" pitchFamily="82" charset="0"/>
              </a:rPr>
              <a:t> Model steps:</a:t>
            </a:r>
            <a:endParaRPr lang="en-US" sz="2000" b="1" dirty="0">
              <a:solidFill>
                <a:srgbClr val="0000FF"/>
              </a:solidFill>
              <a:latin typeface="Algerian" panose="04020705040A02060702" pitchFamily="82" charset="0"/>
            </a:endParaRPr>
          </a:p>
          <a:p>
            <a:pPr algn="ctr"/>
            <a:endParaRPr lang="en-US" sz="2000" b="1" dirty="0" smtClean="0">
              <a:solidFill>
                <a:srgbClr val="0000FF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996"/>
            <a:ext cx="5843749" cy="65440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363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374">
        <p15:prstTrans prst="prestige"/>
      </p:transition>
    </mc:Choice>
    <mc:Fallback>
      <p:transition spd="slow" advTm="103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1537</TotalTime>
  <Words>210</Words>
  <Application>Microsoft Office PowerPoint</Application>
  <PresentationFormat>Widescreen</PresentationFormat>
  <Paragraphs>66</Paragraphs>
  <Slides>13</Slides>
  <Notes>0</Notes>
  <HiddenSlides>0</HiddenSlides>
  <MMClips>13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Wingdings</vt:lpstr>
      <vt:lpstr>Office Theme</vt:lpstr>
      <vt:lpstr>Credit card Fraud detection </vt:lpstr>
      <vt:lpstr>PowerPoint Presentation</vt:lpstr>
      <vt:lpstr>PowerPoint Presentation</vt:lpstr>
      <vt:lpstr>PowerPoint Presentation</vt:lpstr>
      <vt:lpstr>PowerPoint Presentation</vt:lpstr>
      <vt:lpstr>Description of ALGORITHMS (CODINGS)</vt:lpstr>
      <vt:lpstr>PowerPoint Presentation</vt:lpstr>
      <vt:lpstr>PowerPoint Presentation</vt:lpstr>
      <vt:lpstr>PowerPoint Presentation</vt:lpstr>
      <vt:lpstr>=</vt:lpstr>
      <vt:lpstr>=</vt:lpstr>
      <vt:lpstr>=</vt:lpstr>
      <vt:lpstr>Web links for video and website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</dc:title>
  <dc:creator>Default</dc:creator>
  <cp:lastModifiedBy>Default</cp:lastModifiedBy>
  <cp:revision>79</cp:revision>
  <dcterms:created xsi:type="dcterms:W3CDTF">2022-09-14T15:52:22Z</dcterms:created>
  <dcterms:modified xsi:type="dcterms:W3CDTF">2022-09-15T17:30:14Z</dcterms:modified>
</cp:coreProperties>
</file>